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1" r:id="rId6"/>
    <p:sldId id="266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074" autoAdjust="0"/>
  </p:normalViewPr>
  <p:slideViewPr>
    <p:cSldViewPr snapToGrid="0">
      <p:cViewPr>
        <p:scale>
          <a:sx n="100" d="100"/>
          <a:sy n="100" d="100"/>
        </p:scale>
        <p:origin x="954" y="-90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EC6CC-AD15-4FDE-A04A-575E26B705CF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28DA8-B2CD-4CF5-B36E-9E11DA7294D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4753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大家好，今天我要分享的主題是 </a:t>
            </a:r>
            <a:r>
              <a:rPr lang="en-US" altLang="zh-TW" b="1" dirty="0"/>
              <a:t>CUDA Dummy Kernel Tuning </a:t>
            </a:r>
            <a:r>
              <a:rPr lang="zh-TW" altLang="en-US" b="1" dirty="0"/>
              <a:t>實驗報告</a:t>
            </a:r>
            <a:r>
              <a:rPr lang="zh-TW" altLang="en-US" dirty="0"/>
              <a:t>，主要探討如何藉由調整 </a:t>
            </a:r>
            <a:r>
              <a:rPr lang="en-US" altLang="zh-TW" b="1" dirty="0"/>
              <a:t>Block</a:t>
            </a:r>
            <a:r>
              <a:rPr lang="zh-TW" altLang="en-US" dirty="0"/>
              <a:t> 與 </a:t>
            </a:r>
            <a:r>
              <a:rPr lang="en-US" altLang="zh-TW" b="1" dirty="0"/>
              <a:t>Grid</a:t>
            </a:r>
            <a:r>
              <a:rPr lang="zh-TW" altLang="en-US" dirty="0"/>
              <a:t> 組合，來優化 </a:t>
            </a:r>
            <a:r>
              <a:rPr lang="en-US" altLang="zh-TW" dirty="0"/>
              <a:t>GPU </a:t>
            </a:r>
            <a:r>
              <a:rPr lang="zh-TW" altLang="en-US" dirty="0"/>
              <a:t>執行效能。</a:t>
            </a:r>
            <a:br>
              <a:rPr lang="zh-TW" altLang="en-US" dirty="0"/>
            </a:br>
            <a:r>
              <a:rPr lang="zh-TW" altLang="en-US" dirty="0"/>
              <a:t>我是報告人 </a:t>
            </a:r>
            <a:r>
              <a:rPr lang="zh-TW" altLang="en-US" b="1" dirty="0"/>
              <a:t>余品誼</a:t>
            </a:r>
            <a:r>
              <a:rPr lang="zh-TW" altLang="en-US" dirty="0"/>
              <a:t>，接下來請大家聽我慢慢說明！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在 </a:t>
            </a:r>
            <a:r>
              <a:rPr lang="en-US" altLang="zh-TW" b="1" dirty="0"/>
              <a:t>CUDA</a:t>
            </a:r>
            <a:r>
              <a:rPr lang="zh-TW" altLang="en-US" dirty="0"/>
              <a:t> 程式中，對一個「簡單的（</a:t>
            </a:r>
            <a:r>
              <a:rPr lang="en-US" altLang="zh-TW" dirty="0"/>
              <a:t>Dummy</a:t>
            </a:r>
            <a:r>
              <a:rPr lang="zh-TW" altLang="en-US" dirty="0"/>
              <a:t>）」</a:t>
            </a:r>
            <a:r>
              <a:rPr lang="zh-TW" altLang="en-US" b="1" dirty="0"/>
              <a:t>測試內核（</a:t>
            </a:r>
            <a:r>
              <a:rPr lang="en-US" altLang="zh-TW" b="1" dirty="0"/>
              <a:t>Kernel</a:t>
            </a:r>
            <a:r>
              <a:rPr lang="zh-TW" altLang="en-US" b="1" dirty="0"/>
              <a:t>）</a:t>
            </a:r>
            <a:r>
              <a:rPr lang="zh-TW" altLang="en-US" dirty="0"/>
              <a:t> 進行參數調整，目的是</a:t>
            </a:r>
            <a:r>
              <a:rPr lang="zh-TW" altLang="en-US" b="1" dirty="0"/>
              <a:t>找到最佳的執行效能組合</a:t>
            </a:r>
            <a:r>
              <a:rPr lang="zh-TW" altLang="en-US" dirty="0"/>
              <a:t>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8036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本實驗的目的是使用 </a:t>
            </a:r>
            <a:r>
              <a:rPr lang="en-US" altLang="zh-TW" b="1" dirty="0" err="1"/>
              <a:t>PyCUDA</a:t>
            </a:r>
            <a:r>
              <a:rPr lang="zh-TW" altLang="en-US" dirty="0"/>
              <a:t> 來實作一個模擬神經網路矩陣乘法的 </a:t>
            </a:r>
            <a:r>
              <a:rPr lang="en-US" altLang="zh-TW" b="1" dirty="0" err="1"/>
              <a:t>DummyKernel</a:t>
            </a:r>
            <a:r>
              <a:rPr lang="zh-TW" altLang="en-US" dirty="0"/>
              <a:t>，並測試不同的 </a:t>
            </a:r>
            <a:r>
              <a:rPr lang="en-US" altLang="zh-TW" dirty="0"/>
              <a:t>Block </a:t>
            </a:r>
            <a:r>
              <a:rPr lang="zh-TW" altLang="en-US" dirty="0"/>
              <a:t>和 </a:t>
            </a:r>
            <a:r>
              <a:rPr lang="en-US" altLang="zh-TW" dirty="0"/>
              <a:t>Grid </a:t>
            </a:r>
            <a:r>
              <a:rPr lang="zh-TW" altLang="en-US" dirty="0"/>
              <a:t>配置對 </a:t>
            </a:r>
            <a:r>
              <a:rPr lang="en-US" altLang="zh-TW" dirty="0"/>
              <a:t>GPU </a:t>
            </a:r>
            <a:r>
              <a:rPr lang="zh-TW" altLang="en-US" dirty="0"/>
              <a:t>執行效能的影響。</a:t>
            </a:r>
            <a:br>
              <a:rPr lang="zh-TW" altLang="en-US" dirty="0"/>
            </a:br>
            <a:r>
              <a:rPr lang="zh-TW" altLang="en-US" dirty="0"/>
              <a:t>最終目標是找出最佳組合，讓計算效能達到最優化。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501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我設計的 </a:t>
            </a:r>
            <a:r>
              <a:rPr lang="en-US" altLang="zh-TW" dirty="0"/>
              <a:t>Kernel </a:t>
            </a:r>
            <a:r>
              <a:rPr lang="zh-TW" altLang="en-US" dirty="0"/>
              <a:t>模擬矩陣乘法，每個 </a:t>
            </a:r>
            <a:r>
              <a:rPr lang="en-US" altLang="zh-TW" dirty="0"/>
              <a:t>thread </a:t>
            </a:r>
            <a:r>
              <a:rPr lang="zh-TW" altLang="en-US" dirty="0"/>
              <a:t>都計算一個矩陣元素。</a:t>
            </a:r>
            <a:br>
              <a:rPr lang="zh-TW" altLang="en-US" dirty="0"/>
            </a:br>
            <a:r>
              <a:rPr lang="zh-TW" altLang="en-US" dirty="0"/>
              <a:t>實驗中，</a:t>
            </a:r>
            <a:r>
              <a:rPr lang="en-US" altLang="zh-TW" b="1" dirty="0"/>
              <a:t>Block size</a:t>
            </a:r>
            <a:r>
              <a:rPr lang="zh-TW" altLang="en-US" dirty="0"/>
              <a:t> 的選擇有 </a:t>
            </a:r>
            <a:r>
              <a:rPr lang="en-US" altLang="zh-TW" dirty="0"/>
              <a:t>32</a:t>
            </a:r>
            <a:r>
              <a:rPr lang="zh-TW" altLang="en-US" dirty="0"/>
              <a:t>、</a:t>
            </a:r>
            <a:r>
              <a:rPr lang="en-US" altLang="zh-TW" dirty="0"/>
              <a:t>64</a:t>
            </a:r>
            <a:r>
              <a:rPr lang="zh-TW" altLang="en-US" dirty="0"/>
              <a:t>、</a:t>
            </a:r>
            <a:r>
              <a:rPr lang="en-US" altLang="zh-TW" dirty="0"/>
              <a:t>128</a:t>
            </a:r>
            <a:r>
              <a:rPr lang="zh-TW" altLang="en-US" dirty="0"/>
              <a:t>、</a:t>
            </a:r>
            <a:r>
              <a:rPr lang="en-US" altLang="zh-TW" dirty="0"/>
              <a:t>256</a:t>
            </a:r>
            <a:r>
              <a:rPr lang="zh-TW" altLang="en-US" dirty="0"/>
              <a:t>，而 </a:t>
            </a:r>
            <a:r>
              <a:rPr lang="en-US" altLang="zh-TW" b="1" dirty="0"/>
              <a:t>Grid size</a:t>
            </a:r>
            <a:r>
              <a:rPr lang="zh-TW" altLang="en-US" dirty="0"/>
              <a:t> 則有 </a:t>
            </a:r>
            <a:r>
              <a:rPr lang="en-US" altLang="zh-TW" dirty="0"/>
              <a:t>16</a:t>
            </a:r>
            <a:r>
              <a:rPr lang="zh-TW" altLang="en-US" dirty="0"/>
              <a:t>、</a:t>
            </a:r>
            <a:r>
              <a:rPr lang="en-US" altLang="zh-TW" dirty="0"/>
              <a:t>32</a:t>
            </a:r>
            <a:r>
              <a:rPr lang="zh-TW" altLang="en-US" dirty="0"/>
              <a:t>、</a:t>
            </a:r>
            <a:r>
              <a:rPr lang="en-US" altLang="zh-TW" dirty="0"/>
              <a:t>64</a:t>
            </a:r>
            <a:r>
              <a:rPr lang="zh-TW" altLang="en-US" dirty="0"/>
              <a:t>、</a:t>
            </a:r>
            <a:r>
              <a:rPr lang="en-US" altLang="zh-TW" dirty="0"/>
              <a:t>128</a:t>
            </a:r>
            <a:r>
              <a:rPr lang="zh-TW" altLang="en-US" dirty="0"/>
              <a:t>。</a:t>
            </a:r>
            <a:br>
              <a:rPr lang="zh-TW" altLang="en-US" dirty="0"/>
            </a:br>
            <a:r>
              <a:rPr lang="zh-TW" altLang="en-US" dirty="0"/>
              <a:t>我固定一百零二萬四千 </a:t>
            </a:r>
            <a:r>
              <a:rPr lang="es-ES" altLang="zh-TW" dirty="0"/>
              <a:t>threads</a:t>
            </a:r>
            <a:r>
              <a:rPr lang="zh-TW" altLang="en-US" dirty="0"/>
              <a:t>，每組組合都會執行 </a:t>
            </a:r>
            <a:r>
              <a:rPr lang="en-US" altLang="zh-TW" dirty="0"/>
              <a:t>5 </a:t>
            </a:r>
            <a:r>
              <a:rPr lang="zh-TW" altLang="en-US" dirty="0"/>
              <a:t>次並取平均值，最後紀錄純運算時間來做分析。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6773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zh-TW" altLang="en-US" dirty="0"/>
              <a:t>整個程式的架構包括：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 err="1"/>
              <a:t>PyCUDA</a:t>
            </a:r>
            <a:r>
              <a:rPr lang="zh-TW" altLang="en-US" dirty="0"/>
              <a:t> 初始化與編譯 </a:t>
            </a:r>
            <a:r>
              <a:rPr lang="en-US" altLang="zh-TW" dirty="0"/>
              <a:t>CUDA C </a:t>
            </a:r>
            <a:r>
              <a:rPr lang="zh-TW" altLang="en-US" dirty="0"/>
              <a:t>程式碼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定義 </a:t>
            </a:r>
            <a:r>
              <a:rPr lang="en-US" altLang="zh-TW" b="1" dirty="0" err="1"/>
              <a:t>DummyKernel</a:t>
            </a:r>
            <a:r>
              <a:rPr lang="zh-TW" altLang="en-US" dirty="0"/>
              <a:t> 來執行矩陣乘法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使用 </a:t>
            </a:r>
            <a:r>
              <a:rPr lang="en-US" altLang="zh-TW" b="1" dirty="0"/>
              <a:t>CUDA Event</a:t>
            </a:r>
            <a:r>
              <a:rPr lang="zh-TW" altLang="en-US" dirty="0"/>
              <a:t> 來測量執行時間</a:t>
            </a:r>
          </a:p>
          <a:p>
            <a:r>
              <a:rPr lang="zh-TW" altLang="en-US" dirty="0"/>
              <a:t>完整的流程是：先設定好 </a:t>
            </a:r>
            <a:r>
              <a:rPr lang="en-US" altLang="zh-TW" dirty="0"/>
              <a:t>Block </a:t>
            </a:r>
            <a:r>
              <a:rPr lang="zh-TW" altLang="en-US" dirty="0"/>
              <a:t>和 </a:t>
            </a:r>
            <a:r>
              <a:rPr lang="en-US" altLang="zh-TW" dirty="0"/>
              <a:t>Grid </a:t>
            </a:r>
            <a:r>
              <a:rPr lang="zh-TW" altLang="en-US" dirty="0"/>
              <a:t>結構，分配 </a:t>
            </a:r>
            <a:r>
              <a:rPr lang="en-US" altLang="zh-TW" dirty="0"/>
              <a:t>GPU </a:t>
            </a:r>
            <a:r>
              <a:rPr lang="zh-TW" altLang="en-US" dirty="0"/>
              <a:t>記憶體，重複執行多次以取平均，最後把結果輸出成 </a:t>
            </a:r>
            <a:r>
              <a:rPr lang="en-US" altLang="zh-TW" dirty="0"/>
              <a:t>CSV </a:t>
            </a:r>
            <a:r>
              <a:rPr lang="zh-TW" altLang="en-US" dirty="0"/>
              <a:t>檔案。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0850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1000x1000</a:t>
            </a:r>
            <a:r>
              <a:rPr lang="zh-TW" altLang="en-US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的矩陣為例</a:t>
            </a:r>
            <a:endParaRPr lang="en-US" altLang="zh-TW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None/>
            </a:pPr>
            <a:r>
              <a:rPr lang="zh-TW" altLang="en-US" dirty="0"/>
              <a:t>右邊得圖是實驗所有的結果</a:t>
            </a:r>
            <a:endParaRPr lang="en-US" altLang="zh-TW" dirty="0"/>
          </a:p>
          <a:p>
            <a:pPr>
              <a:buNone/>
            </a:pPr>
            <a:r>
              <a:rPr lang="zh-TW" altLang="en-US" dirty="0"/>
              <a:t>首先，這個分析圖是以多個軸來呈現效能變化：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/>
              <a:t>X </a:t>
            </a:r>
            <a:r>
              <a:rPr lang="zh-TW" altLang="en-US" b="1" dirty="0"/>
              <a:t>軸</a:t>
            </a:r>
            <a:r>
              <a:rPr lang="zh-TW" altLang="en-US" dirty="0"/>
              <a:t> 表示 </a:t>
            </a:r>
            <a:r>
              <a:rPr lang="en-US" altLang="zh-TW" b="1" dirty="0" err="1"/>
              <a:t>Block_X</a:t>
            </a:r>
            <a:r>
              <a:rPr lang="zh-TW" altLang="en-US" dirty="0"/>
              <a:t>，也就是每個 </a:t>
            </a:r>
            <a:r>
              <a:rPr lang="en-US" altLang="zh-TW" dirty="0"/>
              <a:t>Block </a:t>
            </a:r>
            <a:r>
              <a:rPr lang="zh-TW" altLang="en-US" dirty="0"/>
              <a:t>中 </a:t>
            </a:r>
            <a:r>
              <a:rPr lang="en-US" altLang="zh-TW" dirty="0"/>
              <a:t>X </a:t>
            </a:r>
            <a:r>
              <a:rPr lang="zh-TW" altLang="en-US" dirty="0"/>
              <a:t>維度的 </a:t>
            </a:r>
            <a:r>
              <a:rPr lang="en-US" altLang="zh-TW" dirty="0"/>
              <a:t>Thread </a:t>
            </a:r>
            <a:r>
              <a:rPr lang="zh-TW" altLang="en-US" dirty="0"/>
              <a:t>數量。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/>
              <a:t>Y </a:t>
            </a:r>
            <a:r>
              <a:rPr lang="zh-TW" altLang="en-US" b="1" dirty="0"/>
              <a:t>軸</a:t>
            </a:r>
            <a:r>
              <a:rPr lang="zh-TW" altLang="en-US" dirty="0"/>
              <a:t> 表示 </a:t>
            </a:r>
            <a:r>
              <a:rPr lang="en-US" altLang="zh-TW" b="1" dirty="0" err="1"/>
              <a:t>Block_Y</a:t>
            </a:r>
            <a:r>
              <a:rPr lang="zh-TW" altLang="en-US" dirty="0"/>
              <a:t>，是每個 </a:t>
            </a:r>
            <a:r>
              <a:rPr lang="en-US" altLang="zh-TW" dirty="0"/>
              <a:t>Block </a:t>
            </a:r>
            <a:r>
              <a:rPr lang="zh-TW" altLang="en-US" dirty="0"/>
              <a:t>中 </a:t>
            </a:r>
            <a:r>
              <a:rPr lang="en-US" altLang="zh-TW" dirty="0"/>
              <a:t>Y </a:t>
            </a:r>
            <a:r>
              <a:rPr lang="zh-TW" altLang="en-US" dirty="0"/>
              <a:t>維度的 </a:t>
            </a:r>
            <a:r>
              <a:rPr lang="en-US" altLang="zh-TW" dirty="0"/>
              <a:t>Thread </a:t>
            </a:r>
            <a:r>
              <a:rPr lang="zh-TW" altLang="en-US" dirty="0"/>
              <a:t>數量。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/>
              <a:t>Z </a:t>
            </a:r>
            <a:r>
              <a:rPr lang="zh-TW" altLang="en-US" b="1" dirty="0"/>
              <a:t>軸</a:t>
            </a:r>
            <a:r>
              <a:rPr lang="zh-TW" altLang="en-US" dirty="0"/>
              <a:t> 則是 </a:t>
            </a:r>
            <a:r>
              <a:rPr lang="en-US" altLang="zh-TW" b="1" dirty="0" err="1"/>
              <a:t>Grid_Y</a:t>
            </a:r>
            <a:r>
              <a:rPr lang="zh-TW" altLang="en-US" dirty="0"/>
              <a:t>，代表每個 </a:t>
            </a:r>
            <a:r>
              <a:rPr lang="en-US" altLang="zh-TW" dirty="0"/>
              <a:t>Grid </a:t>
            </a:r>
            <a:r>
              <a:rPr lang="zh-TW" altLang="en-US" dirty="0"/>
              <a:t>中 </a:t>
            </a:r>
            <a:r>
              <a:rPr lang="en-US" altLang="zh-TW" dirty="0"/>
              <a:t>Y </a:t>
            </a:r>
            <a:r>
              <a:rPr lang="zh-TW" altLang="en-US" dirty="0"/>
              <a:t>維度的 </a:t>
            </a:r>
            <a:r>
              <a:rPr lang="en-US" altLang="zh-TW" dirty="0"/>
              <a:t>Block </a:t>
            </a:r>
            <a:r>
              <a:rPr lang="zh-TW" altLang="en-US" dirty="0"/>
              <a:t>數量。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而顏色的深淺，代表 </a:t>
            </a:r>
            <a:r>
              <a:rPr lang="zh-TW" altLang="en-US" b="1" dirty="0"/>
              <a:t>執行時間（</a:t>
            </a:r>
            <a:r>
              <a:rPr lang="en-US" altLang="zh-TW" b="1" dirty="0"/>
              <a:t>Time, </a:t>
            </a:r>
            <a:r>
              <a:rPr lang="en-US" altLang="zh-TW" b="1" dirty="0" err="1"/>
              <a:t>ms</a:t>
            </a:r>
            <a:r>
              <a:rPr lang="zh-TW" altLang="en-US" b="1" dirty="0"/>
              <a:t>）</a:t>
            </a:r>
            <a:r>
              <a:rPr lang="zh-TW" altLang="en-US" dirty="0"/>
              <a:t>，</a:t>
            </a:r>
            <a:r>
              <a:rPr lang="zh-TW" altLang="en-US" b="1" dirty="0"/>
              <a:t>顏色越深表示執行時間越短，效能越好</a:t>
            </a:r>
            <a:r>
              <a:rPr lang="zh-TW" altLang="en-US" dirty="0"/>
              <a:t>。</a:t>
            </a:r>
          </a:p>
          <a:p>
            <a:pPr>
              <a:buNone/>
            </a:pPr>
            <a:endParaRPr lang="en-US" altLang="zh-TW" dirty="0"/>
          </a:p>
          <a:p>
            <a:pPr>
              <a:buNone/>
            </a:pPr>
            <a:r>
              <a:rPr lang="zh-TW" altLang="en-US" dirty="0"/>
              <a:t>根據實驗結果，最佳組合是：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/>
              <a:t>Block = 128×4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/>
              <a:t>Grid = 8×250</a:t>
            </a:r>
            <a:endParaRPr lang="zh-TW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平均執行時間為 </a:t>
            </a:r>
            <a:r>
              <a:rPr lang="en-US" altLang="zh-TW" b="1" dirty="0"/>
              <a:t>0.01451 </a:t>
            </a:r>
            <a:r>
              <a:rPr lang="zh-TW" altLang="en-US" b="1" dirty="0"/>
              <a:t>毫秒</a:t>
            </a:r>
            <a:endParaRPr lang="en-US" altLang="zh-TW" dirty="0"/>
          </a:p>
          <a:p>
            <a:pPr>
              <a:buNone/>
            </a:pPr>
            <a:endParaRPr lang="en-US" altLang="zh-TW" dirty="0"/>
          </a:p>
          <a:p>
            <a:pPr>
              <a:buNone/>
            </a:pPr>
            <a:r>
              <a:rPr lang="zh-TW" altLang="en-US" dirty="0"/>
              <a:t>結果中可以看到：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當 </a:t>
            </a:r>
            <a:r>
              <a:rPr lang="es-ES" altLang="zh-TW" b="1" dirty="0"/>
              <a:t>Grid_Y</a:t>
            </a:r>
            <a:r>
              <a:rPr lang="es-ES" altLang="zh-TW" dirty="0"/>
              <a:t> </a:t>
            </a:r>
            <a:r>
              <a:rPr lang="zh-TW" altLang="en-US" dirty="0"/>
              <a:t>減少時，效能提升最明顯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altLang="zh-TW" b="1" dirty="0"/>
              <a:t>Block_Y</a:t>
            </a:r>
            <a:r>
              <a:rPr lang="es-ES" altLang="zh-TW" dirty="0"/>
              <a:t> </a:t>
            </a:r>
            <a:r>
              <a:rPr lang="zh-TW" altLang="en-US" dirty="0"/>
              <a:t>保持在 </a:t>
            </a:r>
            <a:r>
              <a:rPr lang="en-US" altLang="zh-TW" dirty="0"/>
              <a:t>8 </a:t>
            </a:r>
            <a:r>
              <a:rPr lang="zh-TW" altLang="en-US" dirty="0"/>
              <a:t>到 </a:t>
            </a:r>
            <a:r>
              <a:rPr lang="en-US" altLang="zh-TW" dirty="0"/>
              <a:t>16 </a:t>
            </a:r>
            <a:r>
              <a:rPr lang="zh-TW" altLang="en-US" dirty="0"/>
              <a:t>效能最佳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altLang="zh-TW" b="1" dirty="0"/>
              <a:t>Block_X</a:t>
            </a:r>
            <a:r>
              <a:rPr lang="es-ES" altLang="zh-TW" dirty="0"/>
              <a:t> </a:t>
            </a:r>
            <a:r>
              <a:rPr lang="zh-TW" altLang="en-US" dirty="0"/>
              <a:t>增加對效能影響不大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當 </a:t>
            </a:r>
            <a:r>
              <a:rPr lang="es-ES" altLang="zh-TW" b="1" dirty="0"/>
              <a:t>Grid_Y</a:t>
            </a:r>
            <a:r>
              <a:rPr lang="es-ES" altLang="zh-TW" dirty="0"/>
              <a:t> </a:t>
            </a:r>
            <a:r>
              <a:rPr lang="zh-TW" altLang="en-US" dirty="0"/>
              <a:t>從 </a:t>
            </a:r>
            <a:r>
              <a:rPr lang="en-US" altLang="zh-TW" dirty="0"/>
              <a:t>1000 </a:t>
            </a:r>
            <a:r>
              <a:rPr lang="zh-TW" altLang="en-US" dirty="0"/>
              <a:t>降到 </a:t>
            </a:r>
            <a:r>
              <a:rPr lang="en-US" altLang="zh-TW" dirty="0"/>
              <a:t>125</a:t>
            </a:r>
            <a:r>
              <a:rPr lang="zh-TW" altLang="en-US" dirty="0"/>
              <a:t>，效能提升近 </a:t>
            </a:r>
            <a:r>
              <a:rPr lang="en-US" altLang="zh-TW" b="1" dirty="0"/>
              <a:t>10 </a:t>
            </a:r>
            <a:r>
              <a:rPr lang="zh-TW" altLang="en-US" b="1" dirty="0"/>
              <a:t>倍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5416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標楷體" panose="03000509000000000000" pitchFamily="65" charset="-120"/>
              <a:buChar char="‧"/>
            </a:pP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測試不同運算密度的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kernel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，例如混入更多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memory 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操作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標楷體" panose="03000509000000000000" pitchFamily="65" charset="-120"/>
              <a:buChar char="‧"/>
            </a:pP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使用更真實的卷積、矩陣乘法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kernel 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做調參比較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8094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這次實驗中，我原本嘗試用 </a:t>
            </a:r>
            <a:r>
              <a:rPr lang="en-US" altLang="zh-TW" b="1" dirty="0"/>
              <a:t>RL</a:t>
            </a:r>
            <a:r>
              <a:rPr lang="zh-TW" altLang="en-US" b="1" dirty="0"/>
              <a:t>（</a:t>
            </a:r>
            <a:r>
              <a:rPr lang="en-US" altLang="zh-TW" b="1" dirty="0"/>
              <a:t>DQN</a:t>
            </a:r>
            <a:r>
              <a:rPr lang="zh-TW" altLang="en-US" b="1" dirty="0"/>
              <a:t>）</a:t>
            </a:r>
            <a:r>
              <a:rPr lang="zh-TW" altLang="en-US" dirty="0"/>
              <a:t> 來做自動調參，但發現效率有限。</a:t>
            </a:r>
            <a:br>
              <a:rPr lang="zh-TW" altLang="en-US" dirty="0"/>
            </a:br>
            <a:r>
              <a:rPr lang="zh-TW" altLang="en-US" dirty="0"/>
              <a:t>後來設計了簡單的自動參數調整系統，只要輸入矩陣大小，就能自動產出最佳參數，適合用於神經網路這類需要大量運算的場景。</a:t>
            </a:r>
            <a:br>
              <a:rPr lang="zh-TW" altLang="en-US" dirty="0"/>
            </a:br>
            <a:r>
              <a:rPr lang="zh-TW" altLang="en-US" dirty="0"/>
              <a:t>過程中也遇到許多挑戰，例如我的電腦只能用 </a:t>
            </a:r>
            <a:r>
              <a:rPr lang="en-US" altLang="zh-TW" dirty="0"/>
              <a:t>WSL1</a:t>
            </a:r>
            <a:r>
              <a:rPr lang="zh-TW" altLang="en-US" dirty="0"/>
              <a:t>，沒辦法直接跑 </a:t>
            </a:r>
            <a:r>
              <a:rPr lang="en-US" altLang="zh-TW" dirty="0"/>
              <a:t>CUDA</a:t>
            </a:r>
            <a:r>
              <a:rPr lang="zh-TW" altLang="en-US" dirty="0"/>
              <a:t>，後來又發現 </a:t>
            </a:r>
            <a:r>
              <a:rPr lang="en-US" altLang="zh-TW" dirty="0"/>
              <a:t>VMware </a:t>
            </a:r>
            <a:r>
              <a:rPr lang="zh-TW" altLang="en-US" dirty="0"/>
              <a:t>不支援 </a:t>
            </a:r>
            <a:r>
              <a:rPr lang="en-US" altLang="zh-TW" dirty="0"/>
              <a:t>GPU CUDA</a:t>
            </a:r>
            <a:r>
              <a:rPr lang="zh-TW" altLang="en-US" dirty="0"/>
              <a:t>，最後只好改用實驗室 </a:t>
            </a:r>
            <a:r>
              <a:rPr lang="en-US" altLang="zh-TW" dirty="0"/>
              <a:t>server</a:t>
            </a:r>
            <a:r>
              <a:rPr lang="zh-TW" altLang="en-US" dirty="0"/>
              <a:t>。</a:t>
            </a:r>
            <a:br>
              <a:rPr lang="zh-TW" altLang="en-US" dirty="0"/>
            </a:br>
            <a:r>
              <a:rPr lang="zh-TW" altLang="en-US" dirty="0"/>
              <a:t>雖然困難重重，但收穫很多！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4168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628DA8-B2CD-4CF5-B36E-9E11DA7294DE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985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BCD224-2E90-95A8-FA80-6E301D0A22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FD49ABB-83DE-4E83-D0C0-844491189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9F85856-EB5B-D1F9-CC09-EC95BAF3C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9701D5-55C5-86AD-B364-C863A267D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9B49EE-791A-C87A-ACDF-4F4682F66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011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53998-A851-0089-6999-7894E67DB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94A7309-E026-B851-5A58-848462A17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1864F0-B5C1-7DCE-F7F9-654330FB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A4A84C-DC8E-78E8-73EA-63E2AE03C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5A18C8E-280D-FED8-EFC3-0E659E4D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223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CD63C1C-1BBE-B4E8-CCFF-49F36ACCB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3C3C56E-69DE-A4E6-DAD0-EC7A66DE8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C954BF-5A45-5948-5982-1726B008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0C3F65-E6BD-D957-678E-04278CC94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FF710C-9FFE-719D-8B6F-FC388271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7432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8C3BD9-A284-8E09-2ABA-8908134E0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2E0477-68B2-3A49-B470-325FA9E51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2C4B91-0146-E9D6-2C7E-10CED024C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1572E64-C7BC-AFFE-F456-21480F55C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1AA798-6F66-E22F-A0BF-7E2F40263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266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738E2F-046D-BDD9-5AE5-3858A3FCF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E6D8219-5C15-0E1B-F09C-D5C78E253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595528-A6FE-A9E4-7E95-80578B007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6B73C-5398-DA54-2397-CED337A0B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4161BA-3F73-B6B8-1579-CCB2CDF52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188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6E3CF5-7BFC-D2BF-0AE1-88FDA0197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DFEEDC0-3D91-7AC1-CBA6-9547D96716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BFD47B1-AC6E-8378-A26E-BB7E5A8250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6620E15-FACA-91CE-1718-7E049B124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8C2A215-F1E6-774E-6D29-20BB6BE4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25F6EB-472E-AC37-A823-4E34FBA93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230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649318-09FB-5D7D-A135-7440BB68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891E80-2A0D-C4A6-503D-714501851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E59E30C-F414-1A75-69FE-1044AB421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4EAE236-BE78-4769-C5C2-417C0A86E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D0185E5-4E5E-A8CE-BB26-A296BFCE35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DBF380-707C-12D7-F39E-2D6E8740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CD83B80-5688-EAD7-CEF2-8CFD6E53D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FC4BF5-8AB2-D654-9BBE-F78D6873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9114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EFE24E-2A5F-0916-ACE1-977B93D66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29083A-74BB-FD9B-C358-4D1F3FD8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85D941C-FEE6-4285-4F0D-FEC2D2BC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BBC514A-8056-3A36-A23A-557540F36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50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0D521F5-FA4D-A36E-57AC-9DEAA385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F8F76C2-7849-DA34-C67E-98B47095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53E433-9F18-F3A4-24D5-71EB86078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366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DAB786-CCE3-7A9A-0858-EF856E4D2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EF1621-E667-8E01-545C-F38ED9BC1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94133A-9546-8E14-F63E-19DAE703D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16722F-4E45-86B7-BC0F-E8A231B8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E44E2E2-6B19-69BF-2939-0A252D8A3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60045A-996C-576C-BCC1-048BF2C16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3129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E2D03B-4ECC-7E96-08EF-9BBD1249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9D0C375-D3C3-3431-06C8-17584A5E92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49D94B6-117D-AF06-3307-4EB4EEE3F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1070977-FCBB-9277-05DF-A98715940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D869CD5-D09C-869E-7F45-EAA75BA15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3112D16-E99B-8F90-7B53-921E2513F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0387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90F9763-6696-9179-988C-398C59841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D65B00-A9BB-3242-50B2-806FA9738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3CA043-1D65-9406-95C5-C0E242F1B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A521DC-40EB-48A4-9B70-51BECA3FF073}" type="datetimeFigureOut">
              <a:rPr lang="zh-TW" altLang="en-US" smtClean="0"/>
              <a:t>2025/5/25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DBAC5B-75FF-9964-B3A7-AC3576B9E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EDB2D0-FF10-FE0E-C9A2-2DE57D4AD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12EA15-2743-467B-AC2C-8E36E40582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29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6.m4a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D27BC3-C325-84C6-B03F-140AC1878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782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ES" altLang="zh-TW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CUDA Dummy Kernel Tuning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實驗報告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en-US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en-US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分析不同 </a:t>
            </a:r>
            <a:r>
              <a:rPr lang="es-ES" altLang="zh-TW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Block/Grid </a:t>
            </a:r>
            <a:r>
              <a:rPr lang="zh-TW" altLang="en-US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組合對 </a:t>
            </a:r>
            <a:r>
              <a:rPr lang="es-ES" altLang="zh-TW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GPU </a:t>
            </a:r>
            <a:r>
              <a:rPr lang="zh-TW" altLang="en-US" sz="3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執行效能的影響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2232978-7CAF-08ED-D99A-8A23EA356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3257"/>
            <a:ext cx="9144000" cy="1655762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作者：余品誼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50E229B2-2EEA-CBB9-256E-9D0736C3E8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7550" y="578165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65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24"/>
    </mc:Choice>
    <mc:Fallback>
      <p:transition spd="slow" advTm="31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0248A6-628B-9351-F7FD-C3644DFD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D6E248-DF4D-80E4-DED1-213A1873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1175" cy="4351338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PyCUDA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實作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DummyKernel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（模擬神經網路矩陣乘法）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測試不同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Block/Grid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配置對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GPU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執行效能的影響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找出最佳組合以提升計算效能</a:t>
            </a:r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3BD9D098-A0BB-CC9B-3D23-91714758CF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518" y="59332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13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06"/>
    </mc:Choice>
    <mc:Fallback>
      <p:transition spd="slow" advTm="23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D72191-0A56-8B8F-B590-88DDF9E41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實驗方法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0FC5D2-006B-FE58-9277-7AE7EF8A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Kernel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設計：模擬矩陣乘法運算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參數設計：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 sizes: 32, 64, 128, 256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Grid sizes: 16, 32, 64, 128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執行策略：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每組配置重複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次取平均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固定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N=8192 Threads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紀錄純運算時間</a:t>
            </a:r>
          </a:p>
          <a:p>
            <a:endParaRPr lang="zh-TW" altLang="en-US" dirty="0"/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42EDEE93-F359-91E5-1C95-F9A095C568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59332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71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29"/>
    </mc:Choice>
    <mc:Fallback>
      <p:transition spd="slow" advTm="35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28D568-A3CF-A594-6964-84828B5B0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程式架構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FCB5CA-FA17-66A3-20D8-3E88287EF0F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199" y="1506022"/>
            <a:ext cx="5972175" cy="4185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核心功能：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PyCUDA 初始化與編譯 CUDA C 程式碼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定義 DummyKernel 執行矩陣乘法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CUDA Event 測量執行時間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流程：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設定 Block/Grid 結構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分配記憶體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重複執行取平均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結果存成 CSV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B319B237-C15C-8D5D-1E55-F85B818D6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517" y="59277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380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63"/>
    </mc:Choice>
    <mc:Fallback>
      <p:transition spd="slow" advTm="37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7818C9-D1A1-6BCA-BC8A-8559370D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結果分析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4F28A6-07D6-3AA4-DAA6-795DF3757D0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665039"/>
            <a:ext cx="8252012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總體來說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kumimoji="0" lang="en-US" altLang="zh-TW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Grid_Y 減少效能提升明顯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Block_Y 適中 (8~16) 效能最佳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Block_X 增加對效能影響較小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Grid_Y = 1000 → 125，效能提升近 10 倍</a:t>
            </a:r>
          </a:p>
        </p:txBody>
      </p:sp>
      <p:pic>
        <p:nvPicPr>
          <p:cNvPr id="5" name="圖片 4" descr="一張含有 文字, 圖表, 螢幕擷取畫面, 行 的圖片&#10;&#10;AI 產生的內容可能不正確。">
            <a:extLst>
              <a:ext uri="{FF2B5EF4-FFF2-40B4-BE49-F238E27FC236}">
                <a16:creationId xmlns:a16="http://schemas.microsoft.com/office/drawing/2014/main" id="{A8FFBF6C-DCC2-A2CB-EC8E-89EB83F9440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03287"/>
            <a:ext cx="5594523" cy="46310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8DDCA2-1695-581C-C2CA-27C044FA3CE8}"/>
              </a:ext>
            </a:extLst>
          </p:cNvPr>
          <p:cNvSpPr txBox="1">
            <a:spLocks/>
          </p:cNvSpPr>
          <p:nvPr/>
        </p:nvSpPr>
        <p:spPr>
          <a:xfrm>
            <a:off x="838200" y="1633893"/>
            <a:ext cx="4583654" cy="18857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1000x1000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的矩陣為例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最佳組合：</a:t>
            </a:r>
          </a:p>
          <a:p>
            <a:pPr marL="742950" lvl="1" indent="-285750"/>
            <a:r>
              <a:rPr lang="es-E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Block = 128×4</a:t>
            </a:r>
          </a:p>
          <a:p>
            <a:pPr marL="742950" lvl="1" indent="-285750"/>
            <a:r>
              <a:rPr lang="es-E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Grid = 8×250</a:t>
            </a:r>
          </a:p>
          <a:p>
            <a:pPr marL="742950" lvl="1" indent="-285750"/>
            <a:r>
              <a:rPr lang="es-ES" altLang="zh-TW" sz="2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Time = 0.01451 ms</a:t>
            </a:r>
          </a:p>
          <a:p>
            <a:endParaRPr lang="zh-TW" altLang="en-US" dirty="0"/>
          </a:p>
        </p:txBody>
      </p:sp>
      <p:pic>
        <p:nvPicPr>
          <p:cNvPr id="6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F8595E9D-8B3F-8D99-BA3B-B6F259571B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" y="6081172"/>
            <a:ext cx="487363" cy="487363"/>
          </a:xfrm>
          <a:prstGeom prst="rect">
            <a:avLst/>
          </a:prstGeom>
        </p:spPr>
      </p:pic>
      <p:pic>
        <p:nvPicPr>
          <p:cNvPr id="7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F7EAA2D7-901B-8AC4-D4B1-2C8341AE8FC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717675" y="60811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16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87"/>
    </mc:Choice>
    <mc:Fallback>
      <p:transition spd="slow" advTm="11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378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52EAB1-4A2E-0B3B-10C8-B5AE406C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pic>
        <p:nvPicPr>
          <p:cNvPr id="7" name="2025-05-25 17-22-27">
            <a:hlinkClick r:id="" action="ppaction://media"/>
            <a:extLst>
              <a:ext uri="{FF2B5EF4-FFF2-40B4-BE49-F238E27FC236}">
                <a16:creationId xmlns:a16="http://schemas.microsoft.com/office/drawing/2014/main" id="{8958E1B9-9731-E96C-6458-E4EC75C727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2815" y="1587499"/>
            <a:ext cx="8506370" cy="4784725"/>
          </a:xfrm>
        </p:spPr>
      </p:pic>
    </p:spTree>
    <p:extLst>
      <p:ext uri="{BB962C8B-B14F-4D97-AF65-F5344CB8AC3E}">
        <p14:creationId xmlns:p14="http://schemas.microsoft.com/office/powerpoint/2010/main" val="3746286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E6A580-F095-17C7-4E1E-3200F158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後續建議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27679B-6885-8BF1-8B27-25DB27C59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7825" cy="4351338"/>
          </a:xfrm>
        </p:spPr>
        <p:txBody>
          <a:bodyPr/>
          <a:lstStyle/>
          <a:p>
            <a:pPr marL="342900" lvl="0" indent="-342900">
              <a:lnSpc>
                <a:spcPct val="115000"/>
              </a:lnSpc>
              <a:buFont typeface="標楷體" panose="03000509000000000000" pitchFamily="65" charset="-120"/>
              <a:buChar char="‧"/>
            </a:pP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測試不同運算密度的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kernel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，例如混入更多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memory 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操作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標楷體" panose="03000509000000000000" pitchFamily="65" charset="-120"/>
              <a:buChar char="‧"/>
            </a:pP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使用更真實的卷積、矩陣乘法</a:t>
            </a:r>
            <a:r>
              <a:rPr lang="en-US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kernel </a:t>
            </a:r>
            <a:r>
              <a:rPr lang="zh-TW" altLang="zh-TW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做調參比較</a:t>
            </a:r>
          </a:p>
          <a:p>
            <a:endParaRPr lang="zh-TW" altLang="en-US" dirty="0"/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52A4F0CA-83F8-9EE2-7FFF-F74986668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59332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10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59"/>
    </mc:Choice>
    <mc:Fallback>
      <p:transition spd="slow" advTm="25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C4EAE6-7BDC-8A35-4895-6B29336B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心得分享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B537C7A-DC52-B0C1-C621-4CFF71488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嘗試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RL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自動調參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(DQN)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，但效率有限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設計了自動參數調整系統（輸入矩陣大小 → 輸出最佳參數）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實驗過程困難重重（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WSL1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限制、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VMware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無法讀取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GPU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最終靠實驗室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server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完成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實作過程收穫滿滿</a:t>
            </a:r>
          </a:p>
          <a:p>
            <a:endParaRPr lang="zh-TW" altLang="en-US" dirty="0"/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0A99A488-5677-6B07-4982-5BA40339A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58245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55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60"/>
    </mc:Choice>
    <mc:Fallback>
      <p:transition spd="slow" advTm="69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AB3B8A-1AD5-2A08-5E1C-C2FB9C3A5B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Thanks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2240D1-A219-E5C4-9EAB-B95BB595B1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錄製的聲音">
            <a:hlinkClick r:id="" action="ppaction://media"/>
            <a:extLst>
              <a:ext uri="{FF2B5EF4-FFF2-40B4-BE49-F238E27FC236}">
                <a16:creationId xmlns:a16="http://schemas.microsoft.com/office/drawing/2014/main" id="{9EE7D16F-2F4F-F311-0D6D-3906019950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6637" y="61372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05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3"/>
    </mc:Choice>
    <mc:Fallback>
      <p:transition spd="slow" advTm="3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890</Words>
  <Application>Microsoft Office PowerPoint</Application>
  <PresentationFormat>寬螢幕</PresentationFormat>
  <Paragraphs>86</Paragraphs>
  <Slides>9</Slides>
  <Notes>8</Notes>
  <HiddenSlides>0</HiddenSlides>
  <MMClips>10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微軟正黑體</vt:lpstr>
      <vt:lpstr>標楷體</vt:lpstr>
      <vt:lpstr>Aptos</vt:lpstr>
      <vt:lpstr>Aptos Display</vt:lpstr>
      <vt:lpstr>Arial</vt:lpstr>
      <vt:lpstr>Office 佈景主題</vt:lpstr>
      <vt:lpstr>CUDA Dummy Kernel Tuning 實驗報告   分析不同 Block/Grid 組合對 GPU 執行效能的影響</vt:lpstr>
      <vt:lpstr>實驗目的</vt:lpstr>
      <vt:lpstr>實驗方法</vt:lpstr>
      <vt:lpstr>程式架構</vt:lpstr>
      <vt:lpstr>結果分析</vt:lpstr>
      <vt:lpstr>demo</vt:lpstr>
      <vt:lpstr>後續建議</vt:lpstr>
      <vt:lpstr>心得分享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余品誼</dc:creator>
  <cp:lastModifiedBy>余品誼</cp:lastModifiedBy>
  <cp:revision>172</cp:revision>
  <dcterms:created xsi:type="dcterms:W3CDTF">2025-05-25T07:27:49Z</dcterms:created>
  <dcterms:modified xsi:type="dcterms:W3CDTF">2025-05-25T10:27:45Z</dcterms:modified>
</cp:coreProperties>
</file>

<file path=docProps/thumbnail.jpeg>
</file>